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embeddings/oleObject4.bin" ContentType="application/vnd.openxmlformats-officedocument.oleObject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ppt/media/audio3.bin" ContentType="audio/unknown"/>
  <Override PartName="/ppt/slides/slide30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media/audio5.bin" ContentType="audio/unknown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embeddings/oleObject2.bin" ContentType="application/vnd.openxmlformats-officedocument.oleObject"/>
  <Override PartName="/ppt/embeddings/oleObject6.bin" ContentType="application/vnd.openxmlformats-officedocument.oleObject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media/audio7.bin" ContentType="audio/unknown"/>
  <Override PartName="/ppt/media/audio9.bin" ContentType="audio/unknown"/>
  <Override PartName="/ppt/slides/slide25.xml" ContentType="application/vnd.openxmlformats-officedocument.presentationml.slide+xml"/>
  <Override PartName="/ppt/embeddings/oleObject5.bin" ContentType="application/vnd.openxmlformats-officedocument.oleObject"/>
  <Override PartName="/ppt/media/audio2.bin" ContentType="audio/unknown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embeddings/oleObject1.bin" ContentType="application/vnd.openxmlformats-officedocument.oleObject"/>
  <Override PartName="/ppt/media/audio1.bin" ContentType="audio/unknown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embeddings/oleObject3.bin" ContentType="application/vnd.openxmlformats-officedocument.oleObject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embeddings/oleObject7.bin" ContentType="application/vnd.openxmlformats-officedocument.oleObject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media/audio4.bin" ContentType="audio/unknown"/>
  <Override PartName="/ppt/embeddings/oleObject10.bin" ContentType="application/vnd.openxmlformats-officedocument.oleObject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ppt/embeddings/oleObject9.bin" ContentType="application/vnd.openxmlformats-officedocument.oleObject"/>
  <Override PartName="/docProps/core.xml" ContentType="application/vnd.openxmlformats-package.core-properties+xml"/>
  <Override PartName="/ppt/media/audio8.bin" ContentType="audio/unknown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embeddings/oleObject8.bin" ContentType="application/vnd.openxmlformats-officedocument.oleObject"/>
  <Override PartName="/ppt/slides/slide24.xml" ContentType="application/vnd.openxmlformats-officedocument.presentationml.slide+xml"/>
  <Override PartName="/ppt/media/audio6.bin" ContentType="audio/unknown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8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1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presProps" Target="presProps.xml"/><Relationship Id="rId31" Type="http://schemas.openxmlformats.org/officeDocument/2006/relationships/slide" Target="slides/slide30.xml"/><Relationship Id="rId34" Type="http://schemas.openxmlformats.org/officeDocument/2006/relationships/printerSettings" Target="printerSettings/printerSettings1.bin"/><Relationship Id="rId7" Type="http://schemas.openxmlformats.org/officeDocument/2006/relationships/slide" Target="slides/slide6.xml"/><Relationship Id="rId3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tableStyles" Target="tableStyles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7.vml.rels><?xml version="1.0" encoding="UTF-8" standalone="yes"?>
<Relationships xmlns="http://schemas.openxmlformats.org/package/2006/relationships"><Relationship Id="rId4" Type="http://schemas.openxmlformats.org/officeDocument/2006/relationships/image" Target="../media/image38.png"/><Relationship Id="rId1" Type="http://schemas.openxmlformats.org/officeDocument/2006/relationships/image" Target="../media/image35.png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A783-EAC3-A243-965B-E8A059441FC7}" type="datetimeFigureOut">
              <a:rPr lang="en-US" smtClean="0"/>
              <a:t>7/26/10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D0BD-5B2F-4E42-96DE-F83CAB8CD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A783-EAC3-A243-965B-E8A059441FC7}" type="datetimeFigureOut">
              <a:rPr lang="en-US" smtClean="0"/>
              <a:t>7/26/10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D0BD-5B2F-4E42-96DE-F83CAB8CD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A783-EAC3-A243-965B-E8A059441FC7}" type="datetimeFigureOut">
              <a:rPr lang="en-US" smtClean="0"/>
              <a:t>7/26/10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D0BD-5B2F-4E42-96DE-F83CAB8CD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endParaRPr lang="en-NZ"/>
          </a:p>
          <a:p>
            <a:r>
              <a:rPr lang="en-NZ"/>
              <a:t>Jill Hammonds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fld id="{F182935C-C682-7E4A-A7F6-EB821B588D04}" type="slidenum">
              <a:rPr lang="en-NZ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A783-EAC3-A243-965B-E8A059441FC7}" type="datetimeFigureOut">
              <a:rPr lang="en-US" smtClean="0"/>
              <a:t>7/26/10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D0BD-5B2F-4E42-96DE-F83CAB8CD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A783-EAC3-A243-965B-E8A059441FC7}" type="datetimeFigureOut">
              <a:rPr lang="en-US" smtClean="0"/>
              <a:t>7/26/10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D0BD-5B2F-4E42-96DE-F83CAB8CD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A783-EAC3-A243-965B-E8A059441FC7}" type="datetimeFigureOut">
              <a:rPr lang="en-US" smtClean="0"/>
              <a:t>7/26/10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D0BD-5B2F-4E42-96DE-F83CAB8CD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A783-EAC3-A243-965B-E8A059441FC7}" type="datetimeFigureOut">
              <a:rPr lang="en-US" smtClean="0"/>
              <a:t>7/26/10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D0BD-5B2F-4E42-96DE-F83CAB8CD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A783-EAC3-A243-965B-E8A059441FC7}" type="datetimeFigureOut">
              <a:rPr lang="en-US" smtClean="0"/>
              <a:t>7/26/10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D0BD-5B2F-4E42-96DE-F83CAB8CD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A783-EAC3-A243-965B-E8A059441FC7}" type="datetimeFigureOut">
              <a:rPr lang="en-US" smtClean="0"/>
              <a:t>7/26/10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D0BD-5B2F-4E42-96DE-F83CAB8CD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A783-EAC3-A243-965B-E8A059441FC7}" type="datetimeFigureOut">
              <a:rPr lang="en-US" smtClean="0"/>
              <a:t>7/26/10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D0BD-5B2F-4E42-96DE-F83CAB8CD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A783-EAC3-A243-965B-E8A059441FC7}" type="datetimeFigureOut">
              <a:rPr lang="en-US" smtClean="0"/>
              <a:t>7/26/10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D0BD-5B2F-4E42-96DE-F83CAB8CDC4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6A783-EAC3-A243-965B-E8A059441FC7}" type="datetimeFigureOut">
              <a:rPr lang="en-US" smtClean="0"/>
              <a:t>7/26/10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9D0BD-5B2F-4E42-96DE-F83CAB8CDC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12.pd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4" Type="http://schemas.openxmlformats.org/officeDocument/2006/relationships/image" Target="../media/image16.png"/><Relationship Id="rId5" Type="http://schemas.openxmlformats.org/officeDocument/2006/relationships/image" Target="../media/image17.pdf"/><Relationship Id="rId7" Type="http://schemas.openxmlformats.org/officeDocument/2006/relationships/image" Target="../media/image19.pd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15.pdf"/><Relationship Id="rId6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hyperlink" Target="http://centre4.core-ed.net/1652/28062" TargetMode="Externa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audio" Target="../media/audio1.bin"/><Relationship Id="rId3" Type="http://schemas.openxmlformats.org/officeDocument/2006/relationships/image" Target="../media/image22.pd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3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hyperlink" Target="http://www.enchantedlearning.com/graphicorganizers/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audio" Target="../media/audio2.bin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2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Relationship Id="rId3" Type="http://schemas.openxmlformats.org/officeDocument/2006/relationships/audio" Target="../media/audio3.bin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3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Relationship Id="rId3" Type="http://schemas.openxmlformats.org/officeDocument/2006/relationships/audio" Target="../media/audio4.bin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audio" Target="../media/audio5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Relationship Id="rId3" Type="http://schemas.openxmlformats.org/officeDocument/2006/relationships/audio" Target="../media/audio2.bin"/><Relationship Id="rId5" Type="http://schemas.openxmlformats.org/officeDocument/2006/relationships/oleObject" Target="../embeddings/oleObject4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5.bin"/><Relationship Id="rId1" Type="http://schemas.openxmlformats.org/officeDocument/2006/relationships/vmlDrawing" Target="../drawings/vmlDrawing5.v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bin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oleObject6.bin"/><Relationship Id="rId4" Type="http://schemas.openxmlformats.org/officeDocument/2006/relationships/audio" Target="../media/audio8.bin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Relationship Id="rId3" Type="http://schemas.openxmlformats.org/officeDocument/2006/relationships/audio" Target="../media/audio7.bin"/><Relationship Id="rId5" Type="http://schemas.openxmlformats.org/officeDocument/2006/relationships/audio" Target="../media/audio9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4" Type="http://schemas.openxmlformats.org/officeDocument/2006/relationships/audio" Target="../media/audio9.bin"/><Relationship Id="rId5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Relationship Id="rId3" Type="http://schemas.openxmlformats.org/officeDocument/2006/relationships/audio" Target="../media/audio8.bin"/><Relationship Id="rId6" Type="http://schemas.openxmlformats.org/officeDocument/2006/relationships/oleObject" Target="../embeddings/oleObject8.bin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4" Type="http://schemas.openxmlformats.org/officeDocument/2006/relationships/image" Target="../media/image45.jpeg"/><Relationship Id="rId10" Type="http://schemas.openxmlformats.org/officeDocument/2006/relationships/image" Target="../media/image51.jpeg"/><Relationship Id="rId5" Type="http://schemas.openxmlformats.org/officeDocument/2006/relationships/image" Target="../media/image46.jpeg"/><Relationship Id="rId7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jpeg"/><Relationship Id="rId9" Type="http://schemas.openxmlformats.org/officeDocument/2006/relationships/image" Target="../media/image50.jpeg"/><Relationship Id="rId3" Type="http://schemas.openxmlformats.org/officeDocument/2006/relationships/image" Target="../media/image44.jpeg"/><Relationship Id="rId6" Type="http://schemas.openxmlformats.org/officeDocument/2006/relationships/image" Target="../media/image47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4" Type="http://schemas.openxmlformats.org/officeDocument/2006/relationships/image" Target="../media/image54.jpeg"/><Relationship Id="rId5" Type="http://schemas.openxmlformats.org/officeDocument/2006/relationships/image" Target="../media/image55.jpeg"/><Relationship Id="rId7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jpeg"/><Relationship Id="rId9" Type="http://schemas.openxmlformats.org/officeDocument/2006/relationships/image" Target="../media/image59.jpeg"/><Relationship Id="rId3" Type="http://schemas.openxmlformats.org/officeDocument/2006/relationships/image" Target="../media/image53.jpeg"/><Relationship Id="rId6" Type="http://schemas.openxmlformats.org/officeDocument/2006/relationships/image" Target="../media/image56.jpeg"/></Relationships>
</file>

<file path=ppt/slides/_rels/slide32.xml.rels><?xml version="1.0" encoding="UTF-8" standalone="yes"?>
<Relationships xmlns="http://schemas.openxmlformats.org/package/2006/relationships"><Relationship Id="rId6" Type="http://schemas.openxmlformats.org/officeDocument/2006/relationships/hyperlink" Target="mailto:Jill.hammonds@core-ed.net" TargetMode="External"/><Relationship Id="rId4" Type="http://schemas.openxmlformats.org/officeDocument/2006/relationships/hyperlink" Target="http://www.core-ed.org/services/achieve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60.png"/><Relationship Id="rId5" Type="http://schemas.openxmlformats.org/officeDocument/2006/relationships/hyperlink" Target="mailto:achieve@core-ed.net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hyperlink" Target="http://www.exploratree.org.uk/" TargetMode="External"/><Relationship Id="rId5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AC162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65635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1656356"/>
            <a:ext cx="9144000" cy="5147317"/>
          </a:xfrm>
          <a:prstGeom prst="rect">
            <a:avLst/>
          </a:prstGeom>
          <a:solidFill>
            <a:srgbClr val="8B1421"/>
          </a:solidFill>
          <a:ln w="0">
            <a:solidFill>
              <a:srgbClr val="AC1625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AU" sz="54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en-A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Making ICT and Thinking </a:t>
            </a:r>
          </a:p>
          <a:p>
            <a:pPr algn="ctr"/>
            <a:r>
              <a:rPr lang="en-A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Fun</a:t>
            </a:r>
            <a:r>
              <a:rPr lang="en-AU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en-A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And Effective</a:t>
            </a:r>
          </a:p>
          <a:p>
            <a:pPr algn="ctr"/>
            <a:r>
              <a:rPr lang="en-A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In Junior </a:t>
            </a:r>
            <a:r>
              <a:rPr lang="en-A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Classes</a:t>
            </a:r>
          </a:p>
          <a:p>
            <a:pPr algn="ctr"/>
            <a:r>
              <a:rPr lang="en-AU" sz="5400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Pt 3</a:t>
            </a:r>
            <a:endParaRPr lang="en-A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AC162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656357"/>
          </a:xfrm>
          <a:prstGeom prst="rect">
            <a:avLst/>
          </a:prstGeom>
        </p:spPr>
      </p:pic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1676400" y="6381750"/>
            <a:ext cx="5105400" cy="476250"/>
          </a:xfrm>
        </p:spPr>
        <p:txBody>
          <a:bodyPr/>
          <a:lstStyle/>
          <a:p>
            <a:endParaRPr lang="en-US"/>
          </a:p>
          <a:p>
            <a:endParaRPr lang="en-US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3442592" y="2159000"/>
            <a:ext cx="4382195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 rot="21140286">
            <a:off x="944919" y="2336061"/>
            <a:ext cx="2707567" cy="769441"/>
          </a:xfrm>
          <a:prstGeom prst="rect">
            <a:avLst/>
          </a:prstGeom>
          <a:solidFill>
            <a:srgbClr val="8B142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Inspiration</a:t>
            </a:r>
            <a:endParaRPr lang="en-AU" sz="4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50885" y="6150917"/>
            <a:ext cx="3261830" cy="461665"/>
          </a:xfrm>
          <a:prstGeom prst="rect">
            <a:avLst/>
          </a:prstGeom>
          <a:solidFill>
            <a:srgbClr val="8B142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2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Mindmapping</a:t>
            </a:r>
            <a:r>
              <a:rPr lang="en-AU" sz="2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en-AU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Software</a:t>
            </a:r>
            <a:endParaRPr lang="en-AU" sz="2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AC162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3" name="Picture 2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656357"/>
          </a:xfrm>
          <a:prstGeom prst="rect">
            <a:avLst/>
          </a:prstGeom>
        </p:spPr>
      </p:pic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1676400" y="6381750"/>
            <a:ext cx="5105400" cy="476250"/>
          </a:xfrm>
        </p:spPr>
        <p:txBody>
          <a:bodyPr/>
          <a:lstStyle/>
          <a:p>
            <a:endParaRPr lang="en-US"/>
          </a:p>
          <a:p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/>
          <a:srcRect l="10156" t="7292" r="27344" b="10417"/>
          <a:stretch>
            <a:fillRect/>
          </a:stretch>
        </p:blipFill>
        <p:spPr bwMode="auto">
          <a:xfrm>
            <a:off x="353685" y="1866900"/>
            <a:ext cx="4572000" cy="451485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 rot="20933136">
            <a:off x="4260742" y="2726035"/>
            <a:ext cx="3645123" cy="923330"/>
          </a:xfrm>
          <a:prstGeom prst="rect">
            <a:avLst/>
          </a:prstGeom>
          <a:solidFill>
            <a:srgbClr val="8B142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Kidspiration</a:t>
            </a:r>
            <a:endParaRPr lang="en-A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93491" y="6197084"/>
            <a:ext cx="3082895" cy="369332"/>
          </a:xfrm>
          <a:prstGeom prst="rect">
            <a:avLst/>
          </a:prstGeom>
          <a:solidFill>
            <a:srgbClr val="8B142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Junior </a:t>
            </a:r>
            <a:r>
              <a:rPr lang="en-US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Mindmapping</a:t>
            </a: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Software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AC162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656357"/>
          </a:xfrm>
          <a:prstGeom prst="rect">
            <a:avLst/>
          </a:prstGeom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57200" y="2252663"/>
            <a:ext cx="7924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 typeface="Wingdings" pitchFamily="-112" charset="2"/>
              <a:buChar char="Ø"/>
            </a:pPr>
            <a:r>
              <a:rPr lang="en-US" sz="2000" b="1" dirty="0"/>
              <a:t>You are allowed a new pet for your birthday.</a:t>
            </a:r>
            <a:br>
              <a:rPr lang="en-US" sz="2000" b="1" dirty="0"/>
            </a:br>
            <a:endParaRPr lang="en-US" sz="2000" b="1" dirty="0"/>
          </a:p>
          <a:p>
            <a:pPr>
              <a:spcBef>
                <a:spcPct val="50000"/>
              </a:spcBef>
              <a:buFont typeface="Wingdings" pitchFamily="-112" charset="2"/>
              <a:buChar char="Ø"/>
            </a:pPr>
            <a:r>
              <a:rPr lang="en-US" sz="2000" b="1" dirty="0"/>
              <a:t>Research three pets that you might choose, to find out what housing and looking after them would entail, and use this information plus your knowledge of your property, to make a good choice of pet.</a:t>
            </a:r>
            <a:br>
              <a:rPr lang="en-US" sz="2000" b="1" dirty="0"/>
            </a:br>
            <a:endParaRPr lang="en-US" sz="2000" b="1" dirty="0"/>
          </a:p>
          <a:p>
            <a:pPr>
              <a:spcBef>
                <a:spcPct val="50000"/>
              </a:spcBef>
              <a:buFont typeface="Wingdings" pitchFamily="-112" charset="2"/>
              <a:buChar char="Ø"/>
            </a:pPr>
            <a:r>
              <a:rPr lang="en-US" sz="2000" b="1" dirty="0"/>
              <a:t>Use Kid Pix or PowerPoint to present a case to your parents as to your first choice of pet.</a:t>
            </a:r>
            <a:endParaRPr lang="en-US" b="1" dirty="0"/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6289675" y="1036043"/>
            <a:ext cx="2092325" cy="1871663"/>
          </a:xfrm>
          <a:prstGeom prst="rect">
            <a:avLst/>
          </a:prstGeom>
          <a:noFill/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rcRect/>
              <a:stretch>
                <a:fillRect/>
              </a:stretch>
            </p:blipFill>
          </mc:Choice>
          <mc:Fallback>
            <p:blipFill>
              <a:blip r:embed="rId6"/>
              <a:srcRect/>
              <a:stretch>
                <a:fillRect/>
              </a:stretch>
            </p:blipFill>
          </mc:Fallback>
        </mc:AlternateContent>
        <p:spPr bwMode="auto">
          <a:xfrm>
            <a:off x="304800" y="4979746"/>
            <a:ext cx="1587500" cy="1791471"/>
          </a:xfrm>
          <a:prstGeom prst="rect">
            <a:avLst/>
          </a:prstGeom>
          <a:noFill/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rcRect/>
              <a:stretch>
                <a:fillRect/>
              </a:stretch>
            </p:blipFill>
          </mc:Choice>
          <mc:Fallback>
            <p:blipFill>
              <a:blip r:embed="rId8"/>
              <a:srcRect/>
              <a:stretch>
                <a:fillRect/>
              </a:stretch>
            </p:blipFill>
          </mc:Fallback>
        </mc:AlternateContent>
        <p:spPr bwMode="auto">
          <a:xfrm>
            <a:off x="6680200" y="4726737"/>
            <a:ext cx="1374775" cy="1726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AC162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656357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57200" y="6019800"/>
            <a:ext cx="4076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hlinkClick r:id="rId3"/>
              </a:rPr>
              <a:t>http://centre4.core-ed.net/1652/28062</a:t>
            </a:r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3063081" y="3136900"/>
            <a:ext cx="4999038" cy="2706688"/>
            <a:chOff x="1536" y="1392"/>
            <a:chExt cx="3149" cy="1705"/>
          </a:xfrm>
        </p:grpSpPr>
        <p:pic>
          <p:nvPicPr>
            <p:cNvPr id="7" name="Picture 5" descr="Key.jpg                                                        0006D02FMacintosh HD                   BE183978: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36" y="1392"/>
              <a:ext cx="3149" cy="170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2352" y="2112"/>
              <a:ext cx="1152" cy="221"/>
            </a:xfrm>
            <a:prstGeom prst="rect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700" b="1" i="1">
                  <a:latin typeface="Arial" pitchFamily="-112" charset="0"/>
                </a:rPr>
                <a:t>What If Key</a:t>
              </a:r>
              <a:endParaRPr lang="en-US" sz="1700" b="1" i="1">
                <a:solidFill>
                  <a:srgbClr val="FFFFCC"/>
                </a:solidFill>
                <a:latin typeface="Arial" pitchFamily="-112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1119150" y="1841500"/>
            <a:ext cx="6067511" cy="923330"/>
          </a:xfrm>
          <a:prstGeom prst="rect">
            <a:avLst/>
          </a:prstGeom>
          <a:solidFill>
            <a:srgbClr val="8B142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Ryan’s Thinkers Keys</a:t>
            </a:r>
            <a:endParaRPr lang="en-A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  <a:p>
            <a:r>
              <a:rPr lang="en-NZ"/>
              <a:t>Jill Hammonds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990600" y="1752600"/>
            <a:ext cx="1676400" cy="46037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/>
              <a:t>Teacher</a:t>
            </a:r>
            <a:endParaRPr lang="en-AU" sz="2400" b="1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276600" y="1752600"/>
            <a:ext cx="1447800" cy="46037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/>
              <a:t>Doer</a:t>
            </a:r>
            <a:endParaRPr lang="en-AU" sz="2400" b="1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5334000" y="1752600"/>
            <a:ext cx="2209800" cy="46037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/>
              <a:t>Observer</a:t>
            </a:r>
            <a:endParaRPr lang="en-AU" sz="2400" b="1"/>
          </a:p>
        </p:txBody>
      </p:sp>
      <p:pic>
        <p:nvPicPr>
          <p:cNvPr id="18437" name="Picture 5" descr="C:\Program Files\Office 2000\Clipart\smbusbas\bs00093_.wmf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/>
              <a:stretch>
                <a:fillRect/>
              </a:stretch>
            </p:blipFill>
          </mc:Choice>
          <mc:Fallback>
            <p:blipFill>
              <a:blip r:embed="rId4"/>
              <a:srcRect/>
              <a:stretch>
                <a:fillRect/>
              </a:stretch>
            </p:blipFill>
          </mc:Fallback>
        </mc:AlternateContent>
        <p:spPr bwMode="auto">
          <a:xfrm>
            <a:off x="3276600" y="0"/>
            <a:ext cx="1463675" cy="1487488"/>
          </a:xfrm>
          <a:prstGeom prst="rect">
            <a:avLst/>
          </a:prstGeom>
          <a:noFill/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33400" y="2819400"/>
            <a:ext cx="7924800" cy="838200"/>
            <a:chOff x="336" y="1776"/>
            <a:chExt cx="4992" cy="528"/>
          </a:xfrm>
        </p:grpSpPr>
        <p:sp>
          <p:nvSpPr>
            <p:cNvPr id="18439" name="Line 7"/>
            <p:cNvSpPr>
              <a:spLocks noChangeShapeType="1"/>
            </p:cNvSpPr>
            <p:nvPr/>
          </p:nvSpPr>
          <p:spPr bwMode="auto">
            <a:xfrm flipH="1">
              <a:off x="1536" y="1824"/>
              <a:ext cx="76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40" name="Line 8"/>
            <p:cNvSpPr>
              <a:spLocks noChangeShapeType="1"/>
            </p:cNvSpPr>
            <p:nvPr/>
          </p:nvSpPr>
          <p:spPr bwMode="auto">
            <a:xfrm flipH="1">
              <a:off x="2928" y="1824"/>
              <a:ext cx="76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41" name="Line 9"/>
            <p:cNvSpPr>
              <a:spLocks noChangeShapeType="1"/>
            </p:cNvSpPr>
            <p:nvPr/>
          </p:nvSpPr>
          <p:spPr bwMode="auto">
            <a:xfrm flipH="1">
              <a:off x="336" y="1824"/>
              <a:ext cx="816" cy="48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42" name="Line 10"/>
            <p:cNvSpPr>
              <a:spLocks noChangeShapeType="1"/>
            </p:cNvSpPr>
            <p:nvPr/>
          </p:nvSpPr>
          <p:spPr bwMode="auto">
            <a:xfrm flipH="1" flipV="1">
              <a:off x="4368" y="1776"/>
              <a:ext cx="960" cy="336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18443" name="Group 11"/>
          <p:cNvGraphicFramePr>
            <a:graphicFrameLocks noGrp="1"/>
          </p:cNvGraphicFramePr>
          <p:nvPr/>
        </p:nvGraphicFramePr>
        <p:xfrm>
          <a:off x="1447800" y="3581400"/>
          <a:ext cx="7239000" cy="2590799"/>
        </p:xfrm>
        <a:graphic>
          <a:graphicData uri="http://schemas.openxmlformats.org/drawingml/2006/table">
            <a:tbl>
              <a:tblPr/>
              <a:tblGrid>
                <a:gridCol w="1447800"/>
                <a:gridCol w="1066800"/>
                <a:gridCol w="1066800"/>
                <a:gridCol w="1066800"/>
                <a:gridCol w="1066800"/>
                <a:gridCol w="1524000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</a:rPr>
                        <a:t>Name</a:t>
                      </a:r>
                      <a:endParaRPr kumimoji="0" lang="en-AU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</a:rPr>
                        <a:t>Skill1</a:t>
                      </a: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</a:rPr>
                        <a:t>Skill2</a:t>
                      </a: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</a:rPr>
                        <a:t>Skill3</a:t>
                      </a: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</a:rPr>
                        <a:t>Skill4</a:t>
                      </a: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</a:rPr>
                        <a:t>Skill5</a:t>
                      </a: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</a:rPr>
                        <a:t>Peter</a:t>
                      </a:r>
                      <a:endParaRPr kumimoji="0" lang="en-AU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-112" charset="0"/>
                          <a:sym typeface="Wingdings" pitchFamily="-112" charset="2"/>
                        </a:rPr>
                        <a:t></a:t>
                      </a: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-112" charset="0"/>
                          <a:sym typeface="Wingdings" pitchFamily="-112" charset="2"/>
                        </a:rPr>
                        <a:t></a:t>
                      </a: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sym typeface="Wingdings" pitchFamily="-112" charset="2"/>
                        </a:rPr>
                        <a:t></a:t>
                      </a: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</a:rPr>
                        <a:t>Susan</a:t>
                      </a:r>
                      <a:endParaRPr kumimoji="0" lang="en-AU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-112" charset="0"/>
                          <a:sym typeface="Wingdings" pitchFamily="-112" charset="2"/>
                        </a:rPr>
                        <a:t></a:t>
                      </a: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sym typeface="Wingdings" pitchFamily="-112" charset="2"/>
                        </a:rPr>
                        <a:t></a:t>
                      </a: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-112" charset="0"/>
                          <a:sym typeface="Wingdings" pitchFamily="-112" charset="2"/>
                        </a:rPr>
                        <a:t></a:t>
                      </a: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</a:rPr>
                        <a:t>David</a:t>
                      </a:r>
                      <a:endParaRPr kumimoji="0" lang="en-AU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sym typeface="Wingdings" pitchFamily="-112" charset="2"/>
                        </a:rPr>
                        <a:t></a:t>
                      </a: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sym typeface="Wingdings" pitchFamily="-112" charset="2"/>
                        </a:rPr>
                        <a:t></a:t>
                      </a: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-112" charset="0"/>
                          <a:sym typeface="Wingdings" pitchFamily="-112" charset="2"/>
                        </a:rPr>
                        <a:t></a:t>
                      </a: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12" charset="0"/>
                        </a:rPr>
                        <a:t>Anna</a:t>
                      </a:r>
                      <a:endParaRPr kumimoji="0" lang="en-AU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sym typeface="Wingdings" pitchFamily="-112" charset="2"/>
                        </a:rPr>
                        <a:t></a:t>
                      </a: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itchFamily="-112" charset="0"/>
                          <a:sym typeface="Wingdings" pitchFamily="-112" charset="2"/>
                        </a:rPr>
                        <a:t></a:t>
                      </a: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12" charset="0"/>
                          <a:sym typeface="Wingdings" pitchFamily="-112" charset="2"/>
                        </a:rPr>
                        <a:t></a:t>
                      </a: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12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87" name="WordArt 55" descr="Narrow vertical"/>
          <p:cNvSpPr>
            <a:spLocks noChangeArrowheads="1" noChangeShapeType="1" noTextEdit="1"/>
          </p:cNvSpPr>
          <p:nvPr/>
        </p:nvSpPr>
        <p:spPr bwMode="auto">
          <a:xfrm>
            <a:off x="4800600" y="304800"/>
            <a:ext cx="4057650" cy="1084263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blurRad="63500" dist="46662" dir="2115817" algn="ctr" rotWithShape="0">
                    <a:srgbClr val="000000">
                      <a:alpha val="74998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Keep it simple!!!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8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  <a:p>
            <a:r>
              <a:rPr lang="en-NZ"/>
              <a:t>Jill Hammonds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219200" y="533400"/>
            <a:ext cx="6629400" cy="5568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</a:rPr>
              <a:t>Model the process daily!</a:t>
            </a:r>
          </a:p>
          <a:p>
            <a:pPr eaLnBrk="0" hangingPunct="0">
              <a:spcBef>
                <a:spcPct val="50000"/>
              </a:spcBef>
            </a:pPr>
            <a:endParaRPr lang="en-US" sz="2400">
              <a:solidFill>
                <a:srgbClr val="000000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</a:rPr>
              <a:t>Have your computer by the mat and record your children’s daily news e.g. on Kid Pix, PowerPoint etc.</a:t>
            </a:r>
          </a:p>
          <a:p>
            <a:pPr eaLnBrk="0" hangingPunct="0">
              <a:spcBef>
                <a:spcPct val="50000"/>
              </a:spcBef>
            </a:pPr>
            <a:endParaRPr lang="en-US" sz="2400">
              <a:solidFill>
                <a:srgbClr val="000000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</a:rPr>
              <a:t>Make this the starting point for your first round of word work for the day.</a:t>
            </a:r>
          </a:p>
          <a:p>
            <a:pPr eaLnBrk="0" hangingPunct="0">
              <a:spcBef>
                <a:spcPct val="50000"/>
              </a:spcBef>
            </a:pPr>
            <a:endParaRPr lang="en-US" sz="2400">
              <a:solidFill>
                <a:srgbClr val="000000"/>
              </a:solidFill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</a:rPr>
              <a:t>Have the children spend time completing the next step and then using it as a reading/ shared reading resource for the week.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  <a:p>
            <a:r>
              <a:rPr lang="en-NZ"/>
              <a:t>Jill Hammonds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Tuesday 17</a:t>
            </a:r>
            <a:r>
              <a:rPr lang="en-US" baseline="30000"/>
              <a:t>th</a:t>
            </a:r>
            <a:r>
              <a:rPr lang="en-US"/>
              <a:t> February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/>
          <a:lstStyle/>
          <a:p>
            <a:r>
              <a:rPr lang="en-US" sz="2800">
                <a:solidFill>
                  <a:srgbClr val="000000"/>
                </a:solidFill>
              </a:rPr>
              <a:t>Text box set up here to record the news items.</a:t>
            </a:r>
          </a:p>
          <a:p>
            <a:r>
              <a:rPr lang="en-US" sz="2800">
                <a:solidFill>
                  <a:srgbClr val="000000"/>
                </a:solidFill>
              </a:rPr>
              <a:t>Animation can be customised in template format.</a:t>
            </a:r>
          </a:p>
          <a:p>
            <a:r>
              <a:rPr lang="en-US" sz="2800">
                <a:solidFill>
                  <a:srgbClr val="000000"/>
                </a:solidFill>
              </a:rPr>
              <a:t>Children’s art can be added later.</a:t>
            </a:r>
          </a:p>
        </p:txBody>
      </p:sp>
      <p:pic>
        <p:nvPicPr>
          <p:cNvPr id="26628" name="Picture 4" descr="C:\Documents and Settings\Administrator\My Documents\My Pictures\test.bmp"/>
          <p:cNvPicPr>
            <a:picLocks noChangeAspect="1" noChangeArrowheads="1"/>
          </p:cNvPicPr>
          <p:nvPr/>
        </p:nvPicPr>
        <p:blipFill>
          <a:blip r:embed="rId2"/>
          <a:srcRect l="13333" r="30667"/>
          <a:stretch>
            <a:fillRect/>
          </a:stretch>
        </p:blipFill>
        <p:spPr bwMode="auto">
          <a:xfrm>
            <a:off x="4876800" y="1828800"/>
            <a:ext cx="35814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27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  <a:p>
            <a:r>
              <a:rPr lang="en-NZ"/>
              <a:t>Jill Hammonds</a:t>
            </a:r>
          </a:p>
        </p:txBody>
      </p:sp>
      <p:pic>
        <p:nvPicPr>
          <p:cNvPr id="34818" name="Picture 2" descr="E:\I C T\Contracting\Conference\Conference Presentation\Photos\MVC-007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85800"/>
            <a:ext cx="73152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  <a:p>
            <a:r>
              <a:rPr lang="en-NZ"/>
              <a:t>Jill Hammonds</a:t>
            </a:r>
          </a:p>
        </p:txBody>
      </p:sp>
      <p:pic>
        <p:nvPicPr>
          <p:cNvPr id="35842" name="Picture 2" descr="E:\I C T\Contracting\Conference\Conference Presentation\Photos\MVC-009S.JPG"/>
          <p:cNvPicPr>
            <a:picLocks noChangeAspect="1" noChangeArrowheads="1"/>
          </p:cNvPicPr>
          <p:nvPr/>
        </p:nvPicPr>
        <p:blipFill>
          <a:blip r:embed="rId2">
            <a:lum bright="-18000"/>
          </a:blip>
          <a:srcRect t="3798" r="9314"/>
          <a:stretch>
            <a:fillRect/>
          </a:stretch>
        </p:blipFill>
        <p:spPr bwMode="auto">
          <a:xfrm>
            <a:off x="381000" y="304800"/>
            <a:ext cx="4095750" cy="5791200"/>
          </a:xfrm>
          <a:prstGeom prst="rect">
            <a:avLst/>
          </a:prstGeom>
          <a:noFill/>
        </p:spPr>
      </p:pic>
      <p:pic>
        <p:nvPicPr>
          <p:cNvPr id="35843" name="Picture 3" descr="E:\I C T\Contracting\Conference\Conference Presentation\Photos\MVC-006S.JPG"/>
          <p:cNvPicPr>
            <a:picLocks noChangeAspect="1" noChangeArrowheads="1"/>
          </p:cNvPicPr>
          <p:nvPr/>
        </p:nvPicPr>
        <p:blipFill>
          <a:blip r:embed="rId3">
            <a:lum bright="-30000" contrast="18000"/>
          </a:blip>
          <a:srcRect/>
          <a:stretch>
            <a:fillRect/>
          </a:stretch>
        </p:blipFill>
        <p:spPr bwMode="auto">
          <a:xfrm>
            <a:off x="3581400" y="2057400"/>
            <a:ext cx="5334000" cy="400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  <a:p>
            <a:r>
              <a:rPr lang="en-NZ"/>
              <a:t>Jill Hammonds</a:t>
            </a:r>
          </a:p>
        </p:txBody>
      </p:sp>
      <p:sp>
        <p:nvSpPr>
          <p:cNvPr id="44036" name="WordArt 4"/>
          <p:cNvSpPr>
            <a:spLocks noChangeArrowheads="1" noChangeShapeType="1" noTextEdit="1"/>
          </p:cNvSpPr>
          <p:nvPr/>
        </p:nvSpPr>
        <p:spPr bwMode="auto">
          <a:xfrm>
            <a:off x="1447800" y="0"/>
            <a:ext cx="680085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  <a:ea typeface="Arial Black"/>
                <a:cs typeface="Arial Black"/>
              </a:rPr>
              <a:t>Welcome.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447800" y="914400"/>
            <a:ext cx="6553200" cy="5562600"/>
            <a:chOff x="912" y="576"/>
            <a:chExt cx="4128" cy="3504"/>
          </a:xfrm>
        </p:grpSpPr>
        <p:sp>
          <p:nvSpPr>
            <p:cNvPr id="44034" name="WordArt 2"/>
            <p:cNvSpPr>
              <a:spLocks noChangeArrowheads="1" noChangeShapeType="1" noTextEdit="1"/>
            </p:cNvSpPr>
            <p:nvPr/>
          </p:nvSpPr>
          <p:spPr bwMode="auto">
            <a:xfrm>
              <a:off x="1248" y="1440"/>
              <a:ext cx="300" cy="54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4800" kern="1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rgbClr val="EBFF89"/>
                  </a:solidFill>
                  <a:latin typeface="Comic Sans MS"/>
                  <a:ea typeface="Comic Sans MS"/>
                  <a:cs typeface="Comic Sans MS"/>
                </a:rPr>
                <a:t>a</a:t>
              </a:r>
            </a:p>
          </p:txBody>
        </p:sp>
        <p:sp>
          <p:nvSpPr>
            <p:cNvPr id="44035" name="WordArt 3"/>
            <p:cNvSpPr>
              <a:spLocks noChangeArrowheads="1" noChangeShapeType="1" noTextEdit="1"/>
            </p:cNvSpPr>
            <p:nvPr/>
          </p:nvSpPr>
          <p:spPr bwMode="auto">
            <a:xfrm>
              <a:off x="2880" y="1344"/>
              <a:ext cx="300" cy="54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48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latin typeface="Comic Sans MS"/>
                  <a:ea typeface="Comic Sans MS"/>
                  <a:cs typeface="Comic Sans MS"/>
                </a:rPr>
                <a:t>b</a:t>
              </a:r>
            </a:p>
          </p:txBody>
        </p:sp>
        <p:sp>
          <p:nvSpPr>
            <p:cNvPr id="44037" name="WordArt 5"/>
            <p:cNvSpPr>
              <a:spLocks noChangeArrowheads="1" noChangeShapeType="1" noTextEdit="1"/>
            </p:cNvSpPr>
            <p:nvPr/>
          </p:nvSpPr>
          <p:spPr bwMode="auto">
            <a:xfrm>
              <a:off x="1776" y="3648"/>
              <a:ext cx="2664" cy="43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  <a:ea typeface="Arial Black"/>
                  <a:cs typeface="Arial Black"/>
                </a:rPr>
                <a:t>An English Educational Resource.</a:t>
              </a:r>
            </a:p>
            <a:p>
              <a:pPr algn="ctr"/>
              <a:r>
                <a:rPr lang="en-US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 Black"/>
                  <a:ea typeface="Arial Black"/>
                  <a:cs typeface="Arial Black"/>
                </a:rPr>
                <a:t>Made for kids by kids.</a:t>
              </a:r>
            </a:p>
          </p:txBody>
        </p:sp>
        <p:sp>
          <p:nvSpPr>
            <p:cNvPr id="44038" name="WordArt 6"/>
            <p:cNvSpPr>
              <a:spLocks noChangeArrowheads="1" noChangeShapeType="1" noTextEdit="1"/>
            </p:cNvSpPr>
            <p:nvPr/>
          </p:nvSpPr>
          <p:spPr bwMode="auto">
            <a:xfrm>
              <a:off x="4608" y="1488"/>
              <a:ext cx="300" cy="54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4800" kern="10"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solidFill>
                    <a:srgbClr val="3333FF"/>
                  </a:solidFill>
                  <a:latin typeface="Comic Sans MS"/>
                  <a:ea typeface="Comic Sans MS"/>
                  <a:cs typeface="Comic Sans MS"/>
                </a:rPr>
                <a:t>c</a:t>
              </a:r>
            </a:p>
          </p:txBody>
        </p:sp>
        <p:pic>
          <p:nvPicPr>
            <p:cNvPr id="44039" name="Picture 7" descr="A:\kupu coloured in.GIF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304" y="1968"/>
              <a:ext cx="1488" cy="1152"/>
            </a:xfrm>
            <a:prstGeom prst="rect">
              <a:avLst/>
            </a:prstGeom>
            <a:solidFill>
              <a:srgbClr val="FF3300"/>
            </a:solidFill>
            <a:ln w="76200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44040" name="Rectangle 8"/>
            <p:cNvSpPr>
              <a:spLocks noChangeArrowheads="1"/>
            </p:cNvSpPr>
            <p:nvPr/>
          </p:nvSpPr>
          <p:spPr bwMode="auto">
            <a:xfrm>
              <a:off x="912" y="1248"/>
              <a:ext cx="4128" cy="23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41" name="WordArt 9"/>
            <p:cNvSpPr>
              <a:spLocks noChangeArrowheads="1" noChangeShapeType="1" noTextEdit="1"/>
            </p:cNvSpPr>
            <p:nvPr/>
          </p:nvSpPr>
          <p:spPr bwMode="auto">
            <a:xfrm>
              <a:off x="2016" y="3120"/>
              <a:ext cx="1968" cy="5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  <a:solidFill>
                    <a:srgbClr val="FF3300"/>
                  </a:solidFill>
                  <a:latin typeface="Comic Sans MS"/>
                  <a:ea typeface="Comic Sans MS"/>
                  <a:cs typeface="Comic Sans MS"/>
                </a:rPr>
                <a:t>Read with me.</a:t>
              </a:r>
            </a:p>
          </p:txBody>
        </p:sp>
        <p:sp>
          <p:nvSpPr>
            <p:cNvPr id="44042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1152" y="576"/>
              <a:ext cx="3600" cy="80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40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Comic Sans MS"/>
                  <a:ea typeface="Comic Sans MS"/>
                  <a:cs typeface="Comic Sans MS"/>
                </a:rPr>
                <a:t>Kupu Kiwi Collections presents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AC162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656357"/>
          </a:xfrm>
          <a:prstGeom prst="rect">
            <a:avLst/>
          </a:prstGeom>
        </p:spPr>
      </p:pic>
      <p:pic>
        <p:nvPicPr>
          <p:cNvPr id="9" name="Picture 8" descr="Picture 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2922588"/>
            <a:ext cx="8801100" cy="24606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33600" y="57404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http://www.enchantedlearning.com/graphicorganizers/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  <a:p>
            <a:r>
              <a:rPr lang="en-NZ"/>
              <a:t>Jill Hammonds</a:t>
            </a:r>
          </a:p>
        </p:txBody>
      </p:sp>
      <p:sp>
        <p:nvSpPr>
          <p:cNvPr id="45058" name="WordArt 2" descr="Diagonal brick"/>
          <p:cNvSpPr>
            <a:spLocks noChangeArrowheads="1" noChangeShapeType="1" noTextEdit="1"/>
          </p:cNvSpPr>
          <p:nvPr/>
        </p:nvSpPr>
        <p:spPr bwMode="auto">
          <a:xfrm>
            <a:off x="1752600" y="838200"/>
            <a:ext cx="56388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pattFill prst="diagBrick">
                  <a:fgClr>
                    <a:srgbClr val="CC3399"/>
                  </a:fgClr>
                  <a:bgClr>
                    <a:schemeClr val="accent2"/>
                  </a:bgClr>
                </a:patt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c is for</a:t>
            </a:r>
          </a:p>
        </p:txBody>
      </p:sp>
      <p:sp>
        <p:nvSpPr>
          <p:cNvPr id="45059" name="WordArt 3" descr="5%"/>
          <p:cNvSpPr>
            <a:spLocks noChangeArrowheads="1" noChangeShapeType="1" noTextEdit="1"/>
          </p:cNvSpPr>
          <p:nvPr/>
        </p:nvSpPr>
        <p:spPr bwMode="auto">
          <a:xfrm>
            <a:off x="5562600" y="2971800"/>
            <a:ext cx="2476500" cy="1162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pattFill prst="pct5">
                  <a:fgClr>
                    <a:schemeClr val="hlink"/>
                  </a:fgClr>
                  <a:bgClr>
                    <a:srgbClr val="0000FF"/>
                  </a:bgClr>
                </a:patt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cat. </a:t>
            </a:r>
          </a:p>
        </p:txBody>
      </p:sp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533400" y="2362200"/>
          <a:ext cx="3829050" cy="2524125"/>
        </p:xfrm>
        <a:graphic>
          <a:graphicData uri="http://schemas.openxmlformats.org/presentationml/2006/ole">
            <p:oleObj spid="_x0000_s33794" name="Bitmap Image" r:id="rId4" imgW="3828756" imgH="2523913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animBg="1"/>
      <p:bldP spid="4505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  <a:p>
            <a:r>
              <a:rPr lang="en-NZ"/>
              <a:t>Jill Hammonds</a:t>
            </a:r>
          </a:p>
        </p:txBody>
      </p:sp>
      <p:sp>
        <p:nvSpPr>
          <p:cNvPr id="46082" name="WordArt 2"/>
          <p:cNvSpPr>
            <a:spLocks noChangeArrowheads="1" noChangeShapeType="1" noTextEdit="1"/>
          </p:cNvSpPr>
          <p:nvPr/>
        </p:nvSpPr>
        <p:spPr bwMode="auto">
          <a:xfrm>
            <a:off x="1752600" y="838200"/>
            <a:ext cx="56388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d is for</a:t>
            </a:r>
          </a:p>
        </p:txBody>
      </p:sp>
      <p:sp>
        <p:nvSpPr>
          <p:cNvPr id="46083" name="WordArt 3"/>
          <p:cNvSpPr>
            <a:spLocks noChangeArrowheads="1" noChangeShapeType="1" noTextEdit="1"/>
          </p:cNvSpPr>
          <p:nvPr/>
        </p:nvSpPr>
        <p:spPr bwMode="auto">
          <a:xfrm>
            <a:off x="4572000" y="3124200"/>
            <a:ext cx="2895600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00000">
                      <a:srgbClr val="FF3300"/>
                    </a:gs>
                  </a:gsLst>
                  <a:lin ang="540000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dog.</a:t>
            </a:r>
          </a:p>
        </p:txBody>
      </p:sp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762000" y="2667000"/>
          <a:ext cx="3248025" cy="1890713"/>
        </p:xfrm>
        <a:graphic>
          <a:graphicData uri="http://schemas.openxmlformats.org/presentationml/2006/ole">
            <p:oleObj spid="_x0000_s34818" name="Bitmap Image" r:id="rId4" imgW="4057020" imgH="2362102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A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nimBg="1"/>
      <p:bldP spid="4608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  <a:p>
            <a:r>
              <a:rPr lang="en-NZ"/>
              <a:t>Jill Hammonds</a:t>
            </a:r>
          </a:p>
        </p:txBody>
      </p:sp>
      <p:sp>
        <p:nvSpPr>
          <p:cNvPr id="47106" name="WordArt 2"/>
          <p:cNvSpPr>
            <a:spLocks noChangeArrowheads="1" noChangeShapeType="1" noTextEdit="1"/>
          </p:cNvSpPr>
          <p:nvPr/>
        </p:nvSpPr>
        <p:spPr bwMode="auto">
          <a:xfrm>
            <a:off x="1371600" y="914400"/>
            <a:ext cx="56388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3333FF"/>
                </a:soli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g is for</a:t>
            </a:r>
          </a:p>
        </p:txBody>
      </p:sp>
      <p:sp>
        <p:nvSpPr>
          <p:cNvPr id="47107" name="WordArt 3"/>
          <p:cNvSpPr>
            <a:spLocks noChangeArrowheads="1" noChangeShapeType="1" noTextEdit="1"/>
          </p:cNvSpPr>
          <p:nvPr/>
        </p:nvSpPr>
        <p:spPr bwMode="auto">
          <a:xfrm>
            <a:off x="5791200" y="2514600"/>
            <a:ext cx="2057400" cy="2000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54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girl.</a:t>
            </a:r>
          </a:p>
        </p:txBody>
      </p:sp>
      <p:graphicFrame>
        <p:nvGraphicFramePr>
          <p:cNvPr id="47108" name="Object 4"/>
          <p:cNvGraphicFramePr>
            <a:graphicFrameLocks noChangeAspect="1"/>
          </p:cNvGraphicFramePr>
          <p:nvPr/>
        </p:nvGraphicFramePr>
        <p:xfrm>
          <a:off x="838200" y="2438400"/>
          <a:ext cx="3633788" cy="2624138"/>
        </p:xfrm>
        <a:graphic>
          <a:graphicData uri="http://schemas.openxmlformats.org/presentationml/2006/ole">
            <p:oleObj spid="_x0000_s35842" name="Bitmap Image" r:id="rId4" imgW="4219355" imgH="3047877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nimBg="1"/>
      <p:bldP spid="4710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  <a:p>
            <a:r>
              <a:rPr lang="en-NZ"/>
              <a:t>Jill Hammonds</a:t>
            </a:r>
          </a:p>
        </p:txBody>
      </p:sp>
      <p:sp>
        <p:nvSpPr>
          <p:cNvPr id="49154" name="WordArt 2"/>
          <p:cNvSpPr>
            <a:spLocks noChangeArrowheads="1" noChangeShapeType="1" noTextEdit="1"/>
          </p:cNvSpPr>
          <p:nvPr/>
        </p:nvSpPr>
        <p:spPr bwMode="auto">
          <a:xfrm>
            <a:off x="1752600" y="838200"/>
            <a:ext cx="56388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  m is for</a:t>
            </a:r>
          </a:p>
        </p:txBody>
      </p:sp>
      <p:sp>
        <p:nvSpPr>
          <p:cNvPr id="49155" name="WordArt 3"/>
          <p:cNvSpPr>
            <a:spLocks noChangeArrowheads="1" noChangeShapeType="1" noTextEdit="1"/>
          </p:cNvSpPr>
          <p:nvPr/>
        </p:nvSpPr>
        <p:spPr bwMode="auto">
          <a:xfrm>
            <a:off x="4876800" y="2895600"/>
            <a:ext cx="2819400" cy="148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FF"/>
                </a:solidFill>
                <a:latin typeface="Comic Sans MS"/>
                <a:ea typeface="Comic Sans MS"/>
                <a:cs typeface="Comic Sans MS"/>
              </a:rPr>
              <a:t>manu.</a:t>
            </a:r>
          </a:p>
        </p:txBody>
      </p:sp>
      <p:graphicFrame>
        <p:nvGraphicFramePr>
          <p:cNvPr id="49156" name="Object 4"/>
          <p:cNvGraphicFramePr>
            <a:graphicFrameLocks noChangeAspect="1"/>
          </p:cNvGraphicFramePr>
          <p:nvPr/>
        </p:nvGraphicFramePr>
        <p:xfrm>
          <a:off x="1219200" y="2133600"/>
          <a:ext cx="3124200" cy="2676525"/>
        </p:xfrm>
        <a:graphic>
          <a:graphicData uri="http://schemas.openxmlformats.org/presentationml/2006/ole">
            <p:oleObj spid="_x0000_s36866" name="Bitmap Image" r:id="rId5" imgW="3124088" imgH="267679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animBg="1"/>
      <p:bldP spid="4915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  <a:p>
            <a:r>
              <a:rPr lang="en-NZ"/>
              <a:t>Jill Hammonds</a:t>
            </a:r>
          </a:p>
        </p:txBody>
      </p:sp>
      <p:sp>
        <p:nvSpPr>
          <p:cNvPr id="50178" name="WordArt 2"/>
          <p:cNvSpPr>
            <a:spLocks noChangeArrowheads="1" noChangeShapeType="1" noTextEdit="1"/>
          </p:cNvSpPr>
          <p:nvPr/>
        </p:nvSpPr>
        <p:spPr bwMode="auto">
          <a:xfrm>
            <a:off x="1752600" y="304800"/>
            <a:ext cx="56388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E0C0D"/>
                </a:soli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r is for</a:t>
            </a:r>
          </a:p>
        </p:txBody>
      </p:sp>
      <p:graphicFrame>
        <p:nvGraphicFramePr>
          <p:cNvPr id="50179" name="Object 3"/>
          <p:cNvGraphicFramePr>
            <a:graphicFrameLocks noChangeAspect="1"/>
          </p:cNvGraphicFramePr>
          <p:nvPr/>
        </p:nvGraphicFramePr>
        <p:xfrm>
          <a:off x="914400" y="2438400"/>
          <a:ext cx="3971925" cy="2374900"/>
        </p:xfrm>
        <a:graphic>
          <a:graphicData uri="http://schemas.openxmlformats.org/presentationml/2006/ole">
            <p:oleObj spid="_x0000_s37890" name="Bitmap Image" r:id="rId3" imgW="4428687" imgH="2647490" progId="">
              <p:embed/>
            </p:oleObj>
          </a:graphicData>
        </a:graphic>
      </p:graphicFrame>
      <p:sp>
        <p:nvSpPr>
          <p:cNvPr id="50180" name="WordArt 4"/>
          <p:cNvSpPr>
            <a:spLocks noChangeArrowheads="1" noChangeShapeType="1" noTextEdit="1"/>
          </p:cNvSpPr>
          <p:nvPr/>
        </p:nvSpPr>
        <p:spPr bwMode="auto">
          <a:xfrm>
            <a:off x="5486400" y="2971800"/>
            <a:ext cx="2352675" cy="1285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72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Comic Sans MS"/>
                <a:ea typeface="Comic Sans MS"/>
                <a:cs typeface="Comic Sans MS"/>
              </a:rPr>
              <a:t>Râ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nimBg="1"/>
      <p:bldP spid="5018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  <a:p>
            <a:r>
              <a:rPr lang="en-NZ"/>
              <a:t>Jill Hammonds</a:t>
            </a:r>
          </a:p>
        </p:txBody>
      </p:sp>
      <p:sp>
        <p:nvSpPr>
          <p:cNvPr id="51202" name="WordArt 2"/>
          <p:cNvSpPr>
            <a:spLocks noChangeArrowheads="1" noChangeShapeType="1" noTextEdit="1"/>
          </p:cNvSpPr>
          <p:nvPr/>
        </p:nvSpPr>
        <p:spPr bwMode="auto">
          <a:xfrm>
            <a:off x="1066800" y="838200"/>
            <a:ext cx="7162800" cy="457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2"/>
                    </a:gs>
                    <a:gs pos="50000">
                      <a:schemeClr val="hlink"/>
                    </a:gs>
                    <a:gs pos="100000">
                      <a:schemeClr val="tx2"/>
                    </a:gs>
                  </a:gsLst>
                  <a:lin ang="1890000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Rhyming </a:t>
            </a:r>
          </a:p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2"/>
                    </a:gs>
                    <a:gs pos="50000">
                      <a:schemeClr val="hlink"/>
                    </a:gs>
                    <a:gs pos="100000">
                      <a:schemeClr val="tx2"/>
                    </a:gs>
                  </a:gsLst>
                  <a:lin ang="1890000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with</a:t>
            </a:r>
          </a:p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chemeClr val="tx2"/>
                    </a:gs>
                    <a:gs pos="50000">
                      <a:schemeClr val="hlink"/>
                    </a:gs>
                    <a:gs pos="100000">
                      <a:schemeClr val="tx2"/>
                    </a:gs>
                  </a:gsLst>
                  <a:lin ang="1890000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"ake"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  <a:p>
            <a:r>
              <a:rPr lang="en-NZ"/>
              <a:t>Jill Hammonds</a:t>
            </a:r>
          </a:p>
        </p:txBody>
      </p:sp>
      <p:sp>
        <p:nvSpPr>
          <p:cNvPr id="52226" name="WordArt 2"/>
          <p:cNvSpPr>
            <a:spLocks noChangeArrowheads="1" noChangeShapeType="1" noTextEdit="1"/>
          </p:cNvSpPr>
          <p:nvPr/>
        </p:nvSpPr>
        <p:spPr bwMode="auto">
          <a:xfrm>
            <a:off x="1752600" y="838200"/>
            <a:ext cx="54102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blurRad="63500" dist="38099" dir="2700000" sy="50000" kx="2115830" algn="bl" rotWithShape="0">
                    <a:srgbClr val="C0C0C0">
                      <a:alpha val="74998"/>
                    </a:srgbClr>
                  </a:outerShdw>
                </a:effectLst>
                <a:latin typeface="Arial Black"/>
                <a:ea typeface="Arial Black"/>
                <a:cs typeface="Arial Black"/>
              </a:rPr>
              <a:t>Lake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914400" y="2819400"/>
            <a:ext cx="3810000" cy="2041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3200" b="1">
                <a:solidFill>
                  <a:srgbClr val="008040"/>
                </a:solidFill>
              </a:rPr>
              <a:t>I went to the lake and I took my remote control car.</a:t>
            </a:r>
            <a:endParaRPr lang="en-AU" sz="3200" b="1">
              <a:solidFill>
                <a:srgbClr val="66FF33"/>
              </a:solidFill>
            </a:endParaRPr>
          </a:p>
        </p:txBody>
      </p:sp>
      <p:graphicFrame>
        <p:nvGraphicFramePr>
          <p:cNvPr id="52228" name="Object 4"/>
          <p:cNvGraphicFramePr>
            <a:graphicFrameLocks noChangeAspect="1"/>
          </p:cNvGraphicFramePr>
          <p:nvPr/>
        </p:nvGraphicFramePr>
        <p:xfrm>
          <a:off x="4495800" y="3582988"/>
          <a:ext cx="4038600" cy="2532062"/>
        </p:xfrm>
        <a:graphic>
          <a:graphicData uri="http://schemas.openxmlformats.org/presentationml/2006/ole">
            <p:oleObj spid="_x0000_s39938" name="Bitmap Image" r:id="rId6" imgW="4648849" imgH="2914286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nimBg="1"/>
      <p:bldP spid="52227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  <a:p>
            <a:r>
              <a:rPr lang="en-NZ"/>
              <a:t>Jill Hammonds</a:t>
            </a:r>
          </a:p>
        </p:txBody>
      </p:sp>
      <p:graphicFrame>
        <p:nvGraphicFramePr>
          <p:cNvPr id="68610" name="Object 2"/>
          <p:cNvGraphicFramePr>
            <a:graphicFrameLocks noChangeAspect="1"/>
          </p:cNvGraphicFramePr>
          <p:nvPr/>
        </p:nvGraphicFramePr>
        <p:xfrm>
          <a:off x="1476375" y="1600200"/>
          <a:ext cx="6448425" cy="3657600"/>
        </p:xfrm>
        <a:graphic>
          <a:graphicData uri="http://schemas.openxmlformats.org/presentationml/2006/ole">
            <p:oleObj spid="_x0000_s40962" name="Bitmap Image" r:id="rId5" imgW="6190476" imgH="2790476" progId="">
              <p:embed/>
            </p:oleObj>
          </a:graphicData>
        </a:graphic>
      </p:graphicFrame>
      <p:graphicFrame>
        <p:nvGraphicFramePr>
          <p:cNvPr id="68611" name="Object 3"/>
          <p:cNvGraphicFramePr>
            <a:graphicFrameLocks noChangeAspect="1"/>
          </p:cNvGraphicFramePr>
          <p:nvPr/>
        </p:nvGraphicFramePr>
        <p:xfrm>
          <a:off x="1371600" y="1524000"/>
          <a:ext cx="6553200" cy="4281488"/>
        </p:xfrm>
        <a:graphic>
          <a:graphicData uri="http://schemas.openxmlformats.org/presentationml/2006/ole">
            <p:oleObj spid="_x0000_s40963" name="Bitmap Image" r:id="rId6" imgW="5249008" imgH="3839111" progId="">
              <p:embed/>
            </p:oleObj>
          </a:graphicData>
        </a:graphic>
      </p:graphicFrame>
      <p:graphicFrame>
        <p:nvGraphicFramePr>
          <p:cNvPr id="68612" name="Object 4"/>
          <p:cNvGraphicFramePr>
            <a:graphicFrameLocks noChangeAspect="1"/>
          </p:cNvGraphicFramePr>
          <p:nvPr/>
        </p:nvGraphicFramePr>
        <p:xfrm>
          <a:off x="1219200" y="1524000"/>
          <a:ext cx="6705600" cy="4321175"/>
        </p:xfrm>
        <a:graphic>
          <a:graphicData uri="http://schemas.openxmlformats.org/presentationml/2006/ole">
            <p:oleObj spid="_x0000_s40964" name="Bitmap Image" r:id="rId7" imgW="6323810" imgH="4076190" progId="">
              <p:embed/>
            </p:oleObj>
          </a:graphicData>
        </a:graphic>
      </p:graphicFrame>
      <p:graphicFrame>
        <p:nvGraphicFramePr>
          <p:cNvPr id="68613" name="Object 5"/>
          <p:cNvGraphicFramePr>
            <a:graphicFrameLocks noChangeAspect="1"/>
          </p:cNvGraphicFramePr>
          <p:nvPr/>
        </p:nvGraphicFramePr>
        <p:xfrm>
          <a:off x="1066800" y="1524000"/>
          <a:ext cx="6908800" cy="4419600"/>
        </p:xfrm>
        <a:graphic>
          <a:graphicData uri="http://schemas.openxmlformats.org/presentationml/2006/ole">
            <p:oleObj spid="_x0000_s40965" name="Bitmap Image" r:id="rId8" imgW="6657143" imgH="4001058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  <a:p>
            <a:r>
              <a:rPr lang="en-NZ"/>
              <a:t>Jill Hammonds</a:t>
            </a:r>
          </a:p>
        </p:txBody>
      </p:sp>
      <p:pic>
        <p:nvPicPr>
          <p:cNvPr id="73730" name="Picture 2" descr="Yalma"/>
          <p:cNvPicPr>
            <a:picLocks noChangeAspect="1" noChangeArrowheads="1"/>
          </p:cNvPicPr>
          <p:nvPr/>
        </p:nvPicPr>
        <p:blipFill>
          <a:blip r:embed="rId2"/>
          <a:srcRect l="6058" t="36057" r="64639" b="8170"/>
          <a:stretch>
            <a:fillRect/>
          </a:stretch>
        </p:blipFill>
        <p:spPr bwMode="auto">
          <a:xfrm>
            <a:off x="381000" y="304800"/>
            <a:ext cx="1981200" cy="2438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3731" name="Picture 3" descr="BETH"/>
          <p:cNvPicPr>
            <a:picLocks noChangeAspect="1" noChangeArrowheads="1"/>
          </p:cNvPicPr>
          <p:nvPr/>
        </p:nvPicPr>
        <p:blipFill>
          <a:blip r:embed="rId3"/>
          <a:srcRect l="4930" t="8170" r="56750" b="8170"/>
          <a:stretch>
            <a:fillRect/>
          </a:stretch>
        </p:blipFill>
        <p:spPr bwMode="auto">
          <a:xfrm>
            <a:off x="6096000" y="304800"/>
            <a:ext cx="2590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3732" name="Picture 4" descr="Trinesse butterfly"/>
          <p:cNvPicPr>
            <a:picLocks noChangeAspect="1" noChangeArrowheads="1"/>
          </p:cNvPicPr>
          <p:nvPr/>
        </p:nvPicPr>
        <p:blipFill>
          <a:blip r:embed="rId4"/>
          <a:srcRect l="13988" t="3983" r="27065" b="34071"/>
          <a:stretch>
            <a:fillRect/>
          </a:stretch>
        </p:blipFill>
        <p:spPr bwMode="auto">
          <a:xfrm>
            <a:off x="2514600" y="4205288"/>
            <a:ext cx="3505200" cy="22717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73733" name="WordArt 5"/>
          <p:cNvSpPr>
            <a:spLocks noChangeArrowheads="1" noChangeShapeType="1" noTextEdit="1"/>
          </p:cNvSpPr>
          <p:nvPr/>
        </p:nvSpPr>
        <p:spPr bwMode="auto">
          <a:xfrm>
            <a:off x="2286000" y="990600"/>
            <a:ext cx="3657600" cy="2743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lgerian"/>
                <a:ea typeface="Algerian"/>
                <a:cs typeface="Algerian"/>
              </a:rPr>
              <a:t>Shapes</a:t>
            </a:r>
          </a:p>
          <a:p>
            <a:pPr algn="ctr"/>
            <a:r>
              <a:rPr lang="en-US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lgerian"/>
                <a:ea typeface="Algerian"/>
                <a:cs typeface="Algerian"/>
              </a:rPr>
              <a:t> &amp; </a:t>
            </a:r>
          </a:p>
          <a:p>
            <a:pPr algn="ctr"/>
            <a:r>
              <a:rPr lang="en-US" sz="2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lgerian"/>
                <a:ea typeface="Algerian"/>
                <a:cs typeface="Algerian"/>
              </a:rPr>
              <a:t>Symmetry</a:t>
            </a:r>
          </a:p>
        </p:txBody>
      </p:sp>
      <p:sp>
        <p:nvSpPr>
          <p:cNvPr id="73734" name="WordArt 6"/>
          <p:cNvSpPr>
            <a:spLocks noChangeArrowheads="1" noChangeShapeType="1" noTextEdit="1"/>
          </p:cNvSpPr>
          <p:nvPr/>
        </p:nvSpPr>
        <p:spPr bwMode="auto">
          <a:xfrm>
            <a:off x="2971800" y="381000"/>
            <a:ext cx="2428875" cy="10287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en-US" sz="3600" kern="10">
                <a:ln w="317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0000"/>
                    </a:gs>
                    <a:gs pos="50000">
                      <a:schemeClr val="hlink"/>
                    </a:gs>
                    <a:gs pos="100000">
                      <a:srgbClr val="000000"/>
                    </a:gs>
                  </a:gsLst>
                  <a:lin ang="18900000" scaled="1"/>
                </a:gradFill>
                <a:latin typeface="Algerian"/>
                <a:ea typeface="Algerian"/>
                <a:cs typeface="Algerian"/>
              </a:rPr>
              <a:t>Geometry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3" grpId="0" animBg="1"/>
      <p:bldP spid="7373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  <a:p>
            <a:r>
              <a:rPr lang="en-NZ"/>
              <a:t>Jill Hammonds</a:t>
            </a:r>
          </a:p>
        </p:txBody>
      </p:sp>
      <p:pic>
        <p:nvPicPr>
          <p:cNvPr id="74754" name="Picture 2" descr="E:\I C T\Contracting\Conference\Conference Presentation\Photos\MVC-012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85800"/>
            <a:ext cx="73152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AC162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656357"/>
          </a:xfrm>
          <a:prstGeom prst="rect">
            <a:avLst/>
          </a:prstGeom>
        </p:spPr>
      </p:pic>
      <p:pic>
        <p:nvPicPr>
          <p:cNvPr id="4" name="Picture 3" descr="Picture 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5074" y="2628900"/>
            <a:ext cx="3506176" cy="3038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  <a:p>
            <a:r>
              <a:rPr lang="en-NZ"/>
              <a:t>Jill Hammonds</a:t>
            </a:r>
          </a:p>
        </p:txBody>
      </p:sp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7010400" cy="942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latin typeface="Comic Sans MS" pitchFamily="-112" charset="0"/>
              </a:rPr>
              <a:t>These shapes are round .  A round shape is a circle.</a:t>
            </a:r>
          </a:p>
        </p:txBody>
      </p:sp>
      <p:pic>
        <p:nvPicPr>
          <p:cNvPr id="76803" name="Picture 3" descr="A:\MVC-001S.JPG"/>
          <p:cNvPicPr>
            <a:picLocks noChangeAspect="1" noChangeArrowheads="1"/>
          </p:cNvPicPr>
          <p:nvPr/>
        </p:nvPicPr>
        <p:blipFill>
          <a:blip r:embed="rId2"/>
          <a:srcRect l="12500" t="8333" r="9375"/>
          <a:stretch>
            <a:fillRect/>
          </a:stretch>
        </p:blipFill>
        <p:spPr bwMode="auto">
          <a:xfrm>
            <a:off x="6477000" y="4572000"/>
            <a:ext cx="1905000" cy="16764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6805" name="Picture 5" descr="A:\MVC-003S.JPG"/>
          <p:cNvPicPr>
            <a:picLocks noChangeAspect="1" noChangeArrowheads="1"/>
          </p:cNvPicPr>
          <p:nvPr/>
        </p:nvPicPr>
        <p:blipFill>
          <a:blip r:embed="rId3"/>
          <a:srcRect l="12500" t="25000" r="12500" b="8333"/>
          <a:stretch>
            <a:fillRect/>
          </a:stretch>
        </p:blipFill>
        <p:spPr bwMode="auto">
          <a:xfrm>
            <a:off x="6172200" y="2819400"/>
            <a:ext cx="1828800" cy="1295400"/>
          </a:xfrm>
          <a:prstGeom prst="rect">
            <a:avLst/>
          </a:prstGeom>
          <a:noFill/>
        </p:spPr>
      </p:pic>
      <p:pic>
        <p:nvPicPr>
          <p:cNvPr id="76806" name="Picture 6" descr="A:\MVC-004S.JPG"/>
          <p:cNvPicPr>
            <a:picLocks noChangeAspect="1" noChangeArrowheads="1"/>
          </p:cNvPicPr>
          <p:nvPr/>
        </p:nvPicPr>
        <p:blipFill>
          <a:blip r:embed="rId4"/>
          <a:srcRect l="23958" t="20833" r="27083" b="33333"/>
          <a:stretch>
            <a:fillRect/>
          </a:stretch>
        </p:blipFill>
        <p:spPr bwMode="auto">
          <a:xfrm>
            <a:off x="609600" y="4419600"/>
            <a:ext cx="2362200" cy="165893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6807" name="Picture 7" descr="A:\MVC-005S.JPG"/>
          <p:cNvPicPr>
            <a:picLocks noChangeAspect="1" noChangeArrowheads="1"/>
          </p:cNvPicPr>
          <p:nvPr/>
        </p:nvPicPr>
        <p:blipFill>
          <a:blip r:embed="rId5"/>
          <a:srcRect l="30208" t="19444" r="13542" b="6944"/>
          <a:stretch>
            <a:fillRect/>
          </a:stretch>
        </p:blipFill>
        <p:spPr bwMode="auto">
          <a:xfrm>
            <a:off x="3657600" y="4114800"/>
            <a:ext cx="2057400" cy="20193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6808" name="Picture 8" descr="A:\MVC-006S.JPG"/>
          <p:cNvPicPr>
            <a:picLocks noChangeAspect="1" noChangeArrowheads="1"/>
          </p:cNvPicPr>
          <p:nvPr/>
        </p:nvPicPr>
        <p:blipFill>
          <a:blip r:embed="rId6"/>
          <a:srcRect l="9375" t="16667" r="9375" b="8333"/>
          <a:stretch>
            <a:fillRect/>
          </a:stretch>
        </p:blipFill>
        <p:spPr bwMode="auto">
          <a:xfrm>
            <a:off x="4038600" y="762000"/>
            <a:ext cx="1981200" cy="13716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6809" name="Picture 9" descr="IMG_3993.JPG                                                   001FA7CFMacintosh HD                   BE183978: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1800" y="838200"/>
            <a:ext cx="1924050" cy="144303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6811" name="Picture 11" descr=" wheel.jpg                                                      001FA7CFMacintosh HD                   BE183978: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76400" y="990600"/>
            <a:ext cx="1143000" cy="1096963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6812" name="Picture 12" descr=" daisy.jpg                                                      001FA7CFMacintosh HD                   BE183978: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05200" y="2438400"/>
            <a:ext cx="1300163" cy="12573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6813" name="Picture 13" descr="hmm.jpg                                                        001FA7CFMacintosh HD                   BE183978: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57200" y="2362200"/>
            <a:ext cx="1803400" cy="1751013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  <a:p>
            <a:r>
              <a:rPr lang="en-NZ"/>
              <a:t>Jill Hammonds</a:t>
            </a:r>
          </a:p>
        </p:txBody>
      </p:sp>
      <p:sp>
        <p:nvSpPr>
          <p:cNvPr id="77826" name="WordArt 2"/>
          <p:cNvSpPr>
            <a:spLocks noChangeArrowheads="1" noChangeShapeType="1" noTextEdit="1"/>
          </p:cNvSpPr>
          <p:nvPr/>
        </p:nvSpPr>
        <p:spPr bwMode="auto">
          <a:xfrm>
            <a:off x="3657600" y="2286000"/>
            <a:ext cx="1447800" cy="17097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63500" dist="53882" dir="2700000" algn="ctr" rotWithShape="0">
                    <a:srgbClr val="9999FF">
                      <a:alpha val="74998"/>
                    </a:srgbClr>
                  </a:outerShdw>
                </a:effectLst>
                <a:latin typeface="Impact"/>
                <a:ea typeface="Impact"/>
                <a:cs typeface="Impact"/>
              </a:rPr>
              <a:t>2</a:t>
            </a:r>
          </a:p>
        </p:txBody>
      </p:sp>
      <p:pic>
        <p:nvPicPr>
          <p:cNvPr id="77827" name="Picture 3" descr="A:\MVC-011S.JPG"/>
          <p:cNvPicPr>
            <a:picLocks noChangeAspect="1" noChangeArrowheads="1"/>
          </p:cNvPicPr>
          <p:nvPr/>
        </p:nvPicPr>
        <p:blipFill>
          <a:blip r:embed="rId2"/>
          <a:srcRect l="29167" t="23611" r="26042" b="9723"/>
          <a:stretch>
            <a:fillRect/>
          </a:stretch>
        </p:blipFill>
        <p:spPr bwMode="auto">
          <a:xfrm>
            <a:off x="3429000" y="609600"/>
            <a:ext cx="1228725" cy="13716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7828" name="Picture 4" descr="A:\MVC-010S.JPG"/>
          <p:cNvPicPr>
            <a:picLocks noChangeAspect="1" noChangeArrowheads="1"/>
          </p:cNvPicPr>
          <p:nvPr/>
        </p:nvPicPr>
        <p:blipFill>
          <a:blip r:embed="rId3"/>
          <a:srcRect l="38542" t="18056" r="23958" b="18056"/>
          <a:stretch>
            <a:fillRect/>
          </a:stretch>
        </p:blipFill>
        <p:spPr bwMode="auto">
          <a:xfrm>
            <a:off x="762000" y="533400"/>
            <a:ext cx="1252538" cy="16002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7829" name="Picture 5" descr="A:\MVC-009S.JPG"/>
          <p:cNvPicPr>
            <a:picLocks noChangeAspect="1" noChangeArrowheads="1"/>
          </p:cNvPicPr>
          <p:nvPr/>
        </p:nvPicPr>
        <p:blipFill>
          <a:blip r:embed="rId4"/>
          <a:srcRect l="3125" t="19444" r="10417" b="15277"/>
          <a:stretch>
            <a:fillRect/>
          </a:stretch>
        </p:blipFill>
        <p:spPr bwMode="auto">
          <a:xfrm>
            <a:off x="838200" y="4572000"/>
            <a:ext cx="2667000" cy="1509713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7830" name="Picture 6" descr="A:\MVC-008S.JPG"/>
          <p:cNvPicPr>
            <a:picLocks noChangeAspect="1" noChangeArrowheads="1"/>
          </p:cNvPicPr>
          <p:nvPr/>
        </p:nvPicPr>
        <p:blipFill>
          <a:blip r:embed="rId5"/>
          <a:srcRect l="14583" t="25000" r="8333" b="18056"/>
          <a:stretch>
            <a:fillRect/>
          </a:stretch>
        </p:blipFill>
        <p:spPr bwMode="auto">
          <a:xfrm>
            <a:off x="5943600" y="457200"/>
            <a:ext cx="2819400" cy="15621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7831" name="Picture 7" descr="A:\MVC-007S.JPG"/>
          <p:cNvPicPr>
            <a:picLocks noChangeAspect="1" noChangeArrowheads="1"/>
          </p:cNvPicPr>
          <p:nvPr/>
        </p:nvPicPr>
        <p:blipFill>
          <a:blip r:embed="rId6"/>
          <a:srcRect l="12500" t="38889" r="28125" b="34721"/>
          <a:stretch>
            <a:fillRect/>
          </a:stretch>
        </p:blipFill>
        <p:spPr bwMode="auto">
          <a:xfrm>
            <a:off x="5867400" y="2362200"/>
            <a:ext cx="2514600" cy="8382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7834" name="Picture 10" descr="&#10;2roses.jpg                                                     0006B319Macintosh HD                   BE183978: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91000" y="4495800"/>
            <a:ext cx="1970088" cy="1630363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7835" name="Picture 11" descr="2plants.jpg                                                    0006B319Macintosh HD                   BE183978: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9600" y="2667000"/>
            <a:ext cx="2422525" cy="13462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7836" name="Picture 12" descr="2toothbrushes.jpg                                              0006B319Macintosh HD                   BE183978: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934200" y="3657600"/>
            <a:ext cx="1646238" cy="248443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AC162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656357"/>
          </a:xfrm>
          <a:prstGeom prst="rect">
            <a:avLst/>
          </a:prstGeom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057768" y="2658012"/>
            <a:ext cx="69183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800" dirty="0">
                <a:solidFill>
                  <a:srgbClr val="A39D70"/>
                </a:solidFill>
                <a:latin typeface="Lucida Handwriting" pitchFamily="-112" charset="0"/>
              </a:rPr>
              <a:t>Building capability, raising achievement</a:t>
            </a:r>
            <a:endParaRPr lang="en-US" sz="1800" dirty="0">
              <a:solidFill>
                <a:srgbClr val="6F4D33"/>
              </a:solidFill>
            </a:endParaRPr>
          </a:p>
        </p:txBody>
      </p:sp>
      <p:pic>
        <p:nvPicPr>
          <p:cNvPr id="5" name="Picture 4" descr="CORE_achiev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0600" y="1896484"/>
            <a:ext cx="3962964" cy="62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260600" y="3340100"/>
            <a:ext cx="6045200" cy="333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30000"/>
              </a:spcBef>
              <a:tabLst>
                <a:tab pos="1143000" algn="l"/>
              </a:tabLst>
            </a:pPr>
            <a:r>
              <a:rPr lang="en-US" sz="1800" dirty="0">
                <a:solidFill>
                  <a:srgbClr val="4E4B36"/>
                </a:solidFill>
              </a:rPr>
              <a:t>For more information about engaging in some CORE Achieve development at your school, visit</a:t>
            </a:r>
          </a:p>
          <a:p>
            <a:pPr eaLnBrk="1" hangingPunct="1">
              <a:spcBef>
                <a:spcPct val="30000"/>
              </a:spcBef>
              <a:tabLst>
                <a:tab pos="1143000" algn="l"/>
              </a:tabLst>
            </a:pPr>
            <a:r>
              <a:rPr lang="en-US" sz="1800" dirty="0">
                <a:solidFill>
                  <a:srgbClr val="4E4B36"/>
                </a:solidFill>
              </a:rPr>
              <a:t>Web:          </a:t>
            </a:r>
            <a:r>
              <a:rPr lang="en-US" dirty="0">
                <a:hlinkClick r:id="rId4"/>
              </a:rPr>
              <a:t>http://www.core-ed.org/services/achieve</a:t>
            </a:r>
            <a:r>
              <a:rPr lang="en-US" dirty="0"/>
              <a:t> </a:t>
            </a:r>
            <a:endParaRPr lang="en-US" sz="1800" dirty="0">
              <a:solidFill>
                <a:srgbClr val="4E4B36"/>
              </a:solidFill>
            </a:endParaRPr>
          </a:p>
          <a:p>
            <a:pPr eaLnBrk="1" hangingPunct="1">
              <a:spcBef>
                <a:spcPct val="30000"/>
              </a:spcBef>
              <a:tabLst>
                <a:tab pos="1143000" algn="l"/>
              </a:tabLst>
            </a:pPr>
            <a:r>
              <a:rPr lang="en-US" sz="1800" dirty="0">
                <a:solidFill>
                  <a:srgbClr val="4E4B36"/>
                </a:solidFill>
              </a:rPr>
              <a:t>Email:	</a:t>
            </a:r>
            <a:r>
              <a:rPr lang="en-US" sz="1800" dirty="0">
                <a:solidFill>
                  <a:srgbClr val="4E4B36"/>
                </a:solidFill>
                <a:hlinkClick r:id="rId5"/>
              </a:rPr>
              <a:t>achieve@core-ed.org</a:t>
            </a:r>
            <a:endParaRPr lang="en-US" sz="1800" dirty="0">
              <a:solidFill>
                <a:srgbClr val="4E4B36"/>
              </a:solidFill>
            </a:endParaRPr>
          </a:p>
          <a:p>
            <a:pPr eaLnBrk="1" hangingPunct="1">
              <a:spcBef>
                <a:spcPct val="30000"/>
              </a:spcBef>
              <a:tabLst>
                <a:tab pos="1143000" algn="l"/>
              </a:tabLst>
            </a:pPr>
            <a:r>
              <a:rPr lang="en-US" sz="1800" dirty="0">
                <a:solidFill>
                  <a:srgbClr val="4E4B36"/>
                </a:solidFill>
              </a:rPr>
              <a:t>Phone: 	(03) 348 6627</a:t>
            </a:r>
          </a:p>
          <a:p>
            <a:pPr>
              <a:spcBef>
                <a:spcPct val="50000"/>
              </a:spcBef>
              <a:tabLst>
                <a:tab pos="1143000" algn="l"/>
              </a:tabLst>
            </a:pPr>
            <a:r>
              <a:rPr lang="en-US" sz="1800" dirty="0">
                <a:solidFill>
                  <a:srgbClr val="4E4B36"/>
                </a:solidFill>
              </a:rPr>
              <a:t>Or contact: </a:t>
            </a:r>
            <a:r>
              <a:rPr lang="en-US" sz="1800" dirty="0"/>
              <a:t>Jill Hammonds, CORE Education Ltd</a:t>
            </a:r>
          </a:p>
          <a:p>
            <a:pPr>
              <a:spcBef>
                <a:spcPct val="50000"/>
              </a:spcBef>
              <a:tabLst>
                <a:tab pos="1143000" algn="l"/>
              </a:tabLst>
            </a:pPr>
            <a:r>
              <a:rPr lang="en-US" sz="1800" dirty="0">
                <a:hlinkClick r:id="rId6"/>
              </a:rPr>
              <a:t>Jill.hammonds@core-ed.org</a:t>
            </a:r>
            <a:r>
              <a:rPr lang="en-US" sz="1800" dirty="0"/>
              <a:t> </a:t>
            </a:r>
          </a:p>
          <a:p>
            <a:pPr>
              <a:spcBef>
                <a:spcPct val="50000"/>
              </a:spcBef>
              <a:tabLst>
                <a:tab pos="1143000" algn="l"/>
              </a:tabLst>
            </a:pPr>
            <a:r>
              <a:rPr lang="en-US" sz="1800" dirty="0"/>
              <a:t>Ph 021 344 253</a:t>
            </a:r>
          </a:p>
          <a:p>
            <a:pPr eaLnBrk="1" hangingPunct="1">
              <a:spcBef>
                <a:spcPct val="30000"/>
              </a:spcBef>
              <a:tabLst>
                <a:tab pos="1143000" algn="l"/>
              </a:tabLst>
            </a:pPr>
            <a:endParaRPr lang="en-US" sz="1800" dirty="0">
              <a:solidFill>
                <a:srgbClr val="4E4B3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AC162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656357"/>
          </a:xfrm>
          <a:prstGeom prst="rect">
            <a:avLst/>
          </a:prstGeom>
        </p:spPr>
      </p:pic>
      <p:pic>
        <p:nvPicPr>
          <p:cNvPr id="4" name="Picture 3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0100" y="1836830"/>
            <a:ext cx="5173663" cy="45893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AC162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656357"/>
          </a:xfrm>
          <a:prstGeom prst="rect">
            <a:avLst/>
          </a:prstGeom>
        </p:spPr>
      </p:pic>
      <p:pic>
        <p:nvPicPr>
          <p:cNvPr id="4" name="Picture 3" descr="Picture 7.png"/>
          <p:cNvPicPr>
            <a:picLocks noChangeAspect="1"/>
          </p:cNvPicPr>
          <p:nvPr/>
        </p:nvPicPr>
        <p:blipFill>
          <a:blip r:embed="rId3"/>
          <a:srcRect t="25736"/>
          <a:stretch>
            <a:fillRect/>
          </a:stretch>
        </p:blipFill>
        <p:spPr>
          <a:xfrm>
            <a:off x="1413488" y="1656357"/>
            <a:ext cx="6930412" cy="4860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AC162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656357"/>
          </a:xfrm>
          <a:prstGeom prst="rect">
            <a:avLst/>
          </a:prstGeom>
        </p:spPr>
      </p:pic>
      <p:pic>
        <p:nvPicPr>
          <p:cNvPr id="4" name="Picture 3" descr="Picture 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5078" y="1905000"/>
            <a:ext cx="4974696" cy="4533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AC162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656357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79662" y="2168378"/>
            <a:ext cx="33906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hlinkClick r:id="rId3"/>
              </a:rPr>
              <a:t>http://www.exploratree.org.uk/</a:t>
            </a:r>
            <a:r>
              <a:rPr lang="en-US" dirty="0"/>
              <a:t> </a:t>
            </a:r>
          </a:p>
        </p:txBody>
      </p:sp>
      <p:pic>
        <p:nvPicPr>
          <p:cNvPr id="6" name="Picture 3" descr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98042" y="2858808"/>
            <a:ext cx="5638800" cy="3681691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7" name="Picture 4" descr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84" y="2168378"/>
            <a:ext cx="4650557" cy="440228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AC162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656357"/>
          </a:xfrm>
          <a:prstGeom prst="rect">
            <a:avLst/>
          </a:prstGeom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082800" y="1656357"/>
            <a:ext cx="4359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 typeface="Wingdings" pitchFamily="-112" charset="2"/>
              <a:buChar char="Ø"/>
            </a:pPr>
            <a:r>
              <a:rPr lang="en-US" dirty="0">
                <a:solidFill>
                  <a:srgbClr val="000066"/>
                </a:solidFill>
              </a:rPr>
              <a:t> Explore the word menus.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 r="53125" b="93750"/>
          <a:stretch>
            <a:fillRect/>
          </a:stretch>
        </p:blipFill>
        <p:spPr bwMode="auto">
          <a:xfrm>
            <a:off x="1972678" y="2253338"/>
            <a:ext cx="4737431" cy="47398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082800" y="2727325"/>
            <a:ext cx="36600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 typeface="Wingdings" pitchFamily="-112" charset="2"/>
              <a:buChar char="Ø"/>
            </a:pPr>
            <a:r>
              <a:rPr lang="en-US" dirty="0">
                <a:solidFill>
                  <a:srgbClr val="000066"/>
                </a:solidFill>
              </a:rPr>
              <a:t>Explore all the toolbars.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/>
          <a:srcRect t="6250" r="30469" b="86458"/>
          <a:stretch>
            <a:fillRect/>
          </a:stretch>
        </p:blipFill>
        <p:spPr bwMode="auto">
          <a:xfrm>
            <a:off x="1758112" y="3082378"/>
            <a:ext cx="5790198" cy="45571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/>
          <a:srcRect t="87500" r="40625" b="6250"/>
          <a:stretch>
            <a:fillRect/>
          </a:stretch>
        </p:blipFill>
        <p:spPr bwMode="auto">
          <a:xfrm>
            <a:off x="1758112" y="3696085"/>
            <a:ext cx="5790198" cy="438651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2082800" y="5032590"/>
            <a:ext cx="1727199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 typeface="Wingdings" pitchFamily="-112" charset="2"/>
              <a:buChar char="Ø"/>
            </a:pPr>
            <a:r>
              <a:rPr lang="en-US">
                <a:solidFill>
                  <a:srgbClr val="000066"/>
                </a:solidFill>
              </a:rPr>
              <a:t> Focus on the known features,</a:t>
            </a:r>
            <a:br>
              <a:rPr lang="en-US">
                <a:solidFill>
                  <a:srgbClr val="000066"/>
                </a:solidFill>
              </a:rPr>
            </a:br>
            <a:endParaRPr lang="en-US">
              <a:solidFill>
                <a:srgbClr val="000066"/>
              </a:solidFill>
            </a:endParaRPr>
          </a:p>
          <a:p>
            <a:pPr>
              <a:spcBef>
                <a:spcPct val="50000"/>
              </a:spcBef>
              <a:buFont typeface="Wingdings" pitchFamily="-112" charset="2"/>
              <a:buChar char="Ø"/>
            </a:pPr>
            <a:r>
              <a:rPr lang="en-US">
                <a:solidFill>
                  <a:srgbClr val="000066"/>
                </a:solidFill>
              </a:rPr>
              <a:t> and then the new ones.</a:t>
            </a: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4"/>
          <a:srcRect l="25781" t="3125" r="57813" b="57292"/>
          <a:stretch>
            <a:fillRect/>
          </a:stretch>
        </p:blipFill>
        <p:spPr bwMode="auto">
          <a:xfrm>
            <a:off x="4099079" y="4425918"/>
            <a:ext cx="1228223" cy="2222499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76200" cap="flat" cmpd="sng" algn="ctr">
            <a:solidFill>
              <a:srgbClr val="AC162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656357"/>
          </a:xfrm>
          <a:prstGeom prst="rect">
            <a:avLst/>
          </a:prstGeom>
        </p:spPr>
      </p:pic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1676400" y="6381750"/>
            <a:ext cx="5105400" cy="476250"/>
          </a:xfrm>
        </p:spPr>
        <p:txBody>
          <a:bodyPr/>
          <a:lstStyle/>
          <a:p>
            <a:endParaRPr lang="en-US"/>
          </a:p>
          <a:p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 l="2344" t="8333" r="7031" b="7292"/>
          <a:stretch>
            <a:fillRect/>
          </a:stretch>
        </p:blipFill>
        <p:spPr bwMode="auto">
          <a:xfrm>
            <a:off x="3276600" y="2039934"/>
            <a:ext cx="5410200" cy="377666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66800" y="6172200"/>
            <a:ext cx="670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/>
              <a:t>http://</a:t>
            </a:r>
            <a:r>
              <a:rPr lang="en-US" sz="2400" b="1" dirty="0" err="1"/>
              <a:t>pbskids.org/sagwa/games/tangrams</a:t>
            </a:r>
            <a:r>
              <a:rPr lang="en-US" sz="2400" b="1" dirty="0"/>
              <a:t>/</a:t>
            </a:r>
          </a:p>
        </p:txBody>
      </p:sp>
      <p:sp>
        <p:nvSpPr>
          <p:cNvPr id="9" name="Rectangle 8"/>
          <p:cNvSpPr/>
          <p:nvPr/>
        </p:nvSpPr>
        <p:spPr>
          <a:xfrm rot="20946802">
            <a:off x="211753" y="3141740"/>
            <a:ext cx="2929295" cy="830997"/>
          </a:xfrm>
          <a:prstGeom prst="rect">
            <a:avLst/>
          </a:prstGeom>
          <a:solidFill>
            <a:srgbClr val="8B142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48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Tangrams</a:t>
            </a:r>
            <a:endParaRPr lang="en-A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503</Words>
  <Application>Microsoft Macintosh PowerPoint</Application>
  <PresentationFormat>On-screen Show (4:3)</PresentationFormat>
  <Paragraphs>133</Paragraphs>
  <Slides>32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Bitmap Image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Tuesday 17th February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Company>CORE Education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Jill Hammonds</dc:creator>
  <cp:lastModifiedBy>Jill Hammonds</cp:lastModifiedBy>
  <cp:revision>1</cp:revision>
  <dcterms:created xsi:type="dcterms:W3CDTF">2010-07-25T21:03:03Z</dcterms:created>
  <dcterms:modified xsi:type="dcterms:W3CDTF">2010-07-25T21:04:24Z</dcterms:modified>
</cp:coreProperties>
</file>